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K Grotesk" charset="1" panose="00000500000000000000"/>
      <p:regular r:id="rId21"/>
    </p:embeddedFont>
    <p:embeddedFont>
      <p:font typeface="HK Grotesk Bold" charset="1" panose="00000800000000000000"/>
      <p:regular r:id="rId22"/>
    </p:embeddedFont>
    <p:embeddedFont>
      <p:font typeface="HK Grotesk Medium" charset="1" panose="00000600000000000000"/>
      <p:regular r:id="rId23"/>
    </p:embeddedFont>
    <p:embeddedFont>
      <p:font typeface="HK Grotesk Semi-Bold" charset="1" panose="000007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0" t="0" r="-14074" b="-4066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546622" y="1028700"/>
            <a:ext cx="15194756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2781034" y="3844621"/>
            <a:ext cx="12725931" cy="5189842"/>
            <a:chOff x="0" y="0"/>
            <a:chExt cx="16967908" cy="691978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758423"/>
              <a:ext cx="16967908" cy="4149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35"/>
                </a:lnSpc>
              </a:pPr>
            </a:p>
            <a:p>
              <a:pPr algn="r">
                <a:lnSpc>
                  <a:spcPts val="3535"/>
                </a:lnSpc>
              </a:pPr>
            </a:p>
            <a:p>
              <a:pPr algn="r">
                <a:lnSpc>
                  <a:spcPts val="3535"/>
                </a:lnSpc>
              </a:pPr>
              <a:r>
                <a:rPr lang="en-US" sz="2525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Everton Ferreira Alves (RM357837)</a:t>
              </a:r>
            </a:p>
            <a:p>
              <a:pPr algn="r">
                <a:lnSpc>
                  <a:spcPts val="3535"/>
                </a:lnSpc>
              </a:pPr>
              <a:r>
                <a:rPr lang="en-US" sz="2525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Felipe Saraiva Lisboa (RM357647)</a:t>
              </a:r>
            </a:p>
            <a:p>
              <a:pPr algn="r">
                <a:lnSpc>
                  <a:spcPts val="3535"/>
                </a:lnSpc>
              </a:pPr>
              <a:r>
                <a:rPr lang="en-US" sz="2525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Jéssyca Dias Matos Lima (RM357221)</a:t>
              </a:r>
            </a:p>
            <a:p>
              <a:pPr algn="r">
                <a:lnSpc>
                  <a:spcPts val="3535"/>
                </a:lnSpc>
              </a:pPr>
              <a:r>
                <a:rPr lang="en-US" sz="2525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Renato Batista dos Santos (RM358000)</a:t>
              </a:r>
            </a:p>
            <a:p>
              <a:pPr algn="r">
                <a:lnSpc>
                  <a:spcPts val="3535"/>
                </a:lnSpc>
              </a:pPr>
              <a:r>
                <a:rPr lang="en-US" sz="2525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Roberto Silva de Sá Barreto (RM357023)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9220"/>
              <a:ext cx="16967908" cy="2223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22"/>
                </a:lnSpc>
              </a:pPr>
              <a:r>
                <a:rPr lang="en-US" sz="11475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Tech Challenge 03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05096" y="1959810"/>
            <a:ext cx="3277809" cy="1147640"/>
            <a:chOff x="0" y="0"/>
            <a:chExt cx="4370411" cy="153018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55255" y="1091977"/>
              <a:ext cx="4259902" cy="438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3"/>
                </a:lnSpc>
              </a:pPr>
              <a:r>
                <a:rPr lang="en-US" b="true" sz="1966" spc="747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FASE 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25"/>
              <a:ext cx="4370411" cy="975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1"/>
                </a:lnSpc>
              </a:pPr>
              <a:r>
                <a:rPr lang="en-US" b="true" sz="2516" spc="30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PÓS TECH</a:t>
              </a:r>
            </a:p>
            <a:p>
              <a:pPr algn="ctr">
                <a:lnSpc>
                  <a:spcPts val="2891"/>
                </a:lnSpc>
              </a:pPr>
              <a:r>
                <a:rPr lang="en-US" b="true" sz="2516" spc="30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 ANALYTICS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EF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326034" y="686320"/>
            <a:ext cx="85349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Tipos de Atendimento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6034" y="2571180"/>
            <a:ext cx="16349816" cy="656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7"/>
              </a:lnSpc>
            </a:pPr>
            <a:r>
              <a:rPr lang="en-US" sz="336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Dos que buscaram algum tipo de assistência:</a:t>
            </a:r>
          </a:p>
          <a:p>
            <a:pPr algn="just">
              <a:lnSpc>
                <a:spcPts val="4037"/>
              </a:lnSpc>
            </a:pPr>
          </a:p>
          <a:p>
            <a:pPr algn="just" marL="726407" indent="-363203" lvl="1">
              <a:lnSpc>
                <a:spcPts val="4037"/>
              </a:lnSpc>
              <a:buFont typeface="Arial"/>
              <a:buChar char="•"/>
            </a:pPr>
            <a:r>
              <a:rPr lang="en-US" b="true" sz="33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Hospital do SUS: 2.822</a:t>
            </a:r>
          </a:p>
          <a:p>
            <a:pPr algn="just" marL="726407" indent="-363203" lvl="1">
              <a:lnSpc>
                <a:spcPts val="4037"/>
              </a:lnSpc>
              <a:buFont typeface="Arial"/>
              <a:buChar char="•"/>
            </a:pPr>
            <a:r>
              <a:rPr lang="en-US" b="true" sz="33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Não era hospital do SUS: 12.265 </a:t>
            </a:r>
          </a:p>
          <a:p>
            <a:pPr algn="just" marL="726407" indent="-363203" lvl="1">
              <a:lnSpc>
                <a:spcPts val="4037"/>
              </a:lnSpc>
              <a:buFont typeface="Arial"/>
              <a:buChar char="•"/>
            </a:pPr>
            <a:r>
              <a:rPr lang="en-US" b="true" sz="33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Ignoraram se era do SUS: 93</a:t>
            </a:r>
          </a:p>
          <a:p>
            <a:pPr algn="just" marL="726407" indent="-363203" lvl="1">
              <a:lnSpc>
                <a:spcPts val="4037"/>
              </a:lnSpc>
              <a:buFont typeface="Arial"/>
              <a:buChar char="•"/>
            </a:pPr>
            <a:r>
              <a:rPr lang="en-US" b="true" sz="33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Atendimento privado ou militar: 534</a:t>
            </a:r>
          </a:p>
          <a:p>
            <a:pPr algn="just" marL="726407" indent="-363203" lvl="1">
              <a:lnSpc>
                <a:spcPts val="4037"/>
              </a:lnSpc>
              <a:buFont typeface="Arial"/>
              <a:buChar char="•"/>
            </a:pPr>
            <a:r>
              <a:rPr lang="en-US" b="true" sz="33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Não buscaram atendimento privado: 14.547</a:t>
            </a:r>
          </a:p>
          <a:p>
            <a:pPr algn="just" marL="726407" indent="-363203" lvl="1">
              <a:lnSpc>
                <a:spcPts val="4037"/>
              </a:lnSpc>
              <a:buFont typeface="Arial"/>
              <a:buChar char="•"/>
            </a:pPr>
            <a:r>
              <a:rPr lang="en-US" b="true" sz="336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Não responderam sobre atendimento privado: 99</a:t>
            </a:r>
          </a:p>
          <a:p>
            <a:pPr algn="just">
              <a:lnSpc>
                <a:spcPts val="4037"/>
              </a:lnSpc>
            </a:pPr>
          </a:p>
          <a:p>
            <a:pPr algn="just">
              <a:lnSpc>
                <a:spcPts val="4037"/>
              </a:lnSpc>
            </a:pPr>
          </a:p>
          <a:p>
            <a:pPr algn="just">
              <a:lnSpc>
                <a:spcPts val="4037"/>
              </a:lnSpc>
            </a:pPr>
            <a:r>
              <a:rPr lang="en-US" sz="336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 maioria dos atendimentos ocorreu fora de hospitais do SUS, com uma pequena parcela recorrendo a atendimento privado ou militar. Isso sugere uma dependência considerável de unidades públicas não hospitalares.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326034" y="1657870"/>
            <a:ext cx="9870990" cy="4762"/>
          </a:xfrm>
          <a:prstGeom prst="line">
            <a:avLst/>
          </a:prstGeom>
          <a:ln cap="flat" w="9525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6230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Sintomas relatados pelos pacientes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8" y="2436650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5250" y="2828134"/>
            <a:ext cx="4508372" cy="4516433"/>
            <a:chOff x="0" y="0"/>
            <a:chExt cx="6011162" cy="60219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6011162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Mais Prevalentes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73885"/>
              <a:ext cx="6011162" cy="324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Nariz escorrendo ou entupido (17%)</a:t>
              </a:r>
            </a:p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Tosse (15%)</a:t>
              </a:r>
            </a:p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Dor de garganta (12%)</a:t>
              </a:r>
            </a:p>
            <a:p>
              <a:pPr algn="l">
                <a:lnSpc>
                  <a:spcPts val="384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351659" y="2828202"/>
            <a:ext cx="0" cy="428552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1936356" y="2828202"/>
            <a:ext cx="0" cy="428552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7344566"/>
            <a:ext cx="16230600" cy="2660457"/>
            <a:chOff x="0" y="0"/>
            <a:chExt cx="21640800" cy="354727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16446"/>
              <a:ext cx="21640800" cy="2830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52"/>
                </a:lnSpc>
              </a:pPr>
              <a:r>
                <a:rPr lang="en-US" sz="34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Apenas 5% dos participantes relataram perda de olfato ou paladar, um sintoma característico da COVID-19, sugerindo que nem todos os infectados apresentaram essa manifestação clínica específica.</a:t>
              </a:r>
            </a:p>
            <a:p>
              <a:pPr algn="ctr">
                <a:lnSpc>
                  <a:spcPts val="3542"/>
                </a:lnSpc>
              </a:pP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12700"/>
              <a:ext cx="21640800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889822" y="2828202"/>
            <a:ext cx="4508372" cy="4030658"/>
            <a:chOff x="0" y="0"/>
            <a:chExt cx="6011162" cy="537421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011162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Moderados e Musculares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773885"/>
              <a:ext cx="6011162" cy="260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Dores musculares e diarreia (12%)</a:t>
              </a:r>
            </a:p>
            <a:p>
              <a:pPr algn="l">
                <a:lnSpc>
                  <a:spcPts val="3840"/>
                </a:lnSpc>
              </a:pPr>
            </a:p>
            <a:p>
              <a:pPr algn="l">
                <a:lnSpc>
                  <a:spcPts val="38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74518" y="2932090"/>
            <a:ext cx="4616593" cy="3822881"/>
            <a:chOff x="0" y="0"/>
            <a:chExt cx="6155457" cy="509717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6155457" cy="1293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41"/>
                </a:lnSpc>
              </a:pPr>
              <a:r>
                <a:rPr lang="en-US" sz="6367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Graves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660115"/>
              <a:ext cx="6155457" cy="3437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5"/>
                </a:lnSpc>
              </a:pPr>
            </a:p>
            <a:p>
              <a:pPr algn="l">
                <a:lnSpc>
                  <a:spcPts val="4075"/>
                </a:lnSpc>
              </a:pPr>
              <a:r>
                <a:rPr lang="en-US" sz="3396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Dificuldade para respirar (5%)</a:t>
              </a:r>
            </a:p>
            <a:p>
              <a:pPr algn="l">
                <a:lnSpc>
                  <a:spcPts val="4075"/>
                </a:lnSpc>
              </a:pPr>
              <a:r>
                <a:rPr lang="en-US" sz="3396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Dor no peito (4%)</a:t>
              </a:r>
            </a:p>
            <a:p>
              <a:pPr algn="l">
                <a:lnSpc>
                  <a:spcPts val="4075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4590864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119482" y="633675"/>
            <a:ext cx="13168518" cy="2924644"/>
            <a:chOff x="0" y="0"/>
            <a:chExt cx="17558024" cy="389952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7558024" cy="97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86"/>
                </a:lnSpc>
              </a:pPr>
              <a:r>
                <a:rPr lang="en-US" sz="4604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Volume e Perfil dos Pacientes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29173"/>
              <a:ext cx="17558024" cy="2570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8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22% têm </a:t>
              </a:r>
              <a:r>
                <a:rPr lang="en-US" b="true" sz="299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plano de saúde (≈254 mil potenciais pacientes privados)</a:t>
              </a:r>
            </a:p>
            <a:p>
              <a:pPr algn="l" marL="647700" indent="-323850" lvl="1">
                <a:lnSpc>
                  <a:spcPts val="38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1,31% buscaram atendimento médico</a:t>
              </a:r>
            </a:p>
            <a:p>
              <a:pPr algn="l" marL="647700" indent="-323850" lvl="1">
                <a:lnSpc>
                  <a:spcPts val="38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Adultos (26-59 anos): 47% da população, média salarial R$1.268,86</a:t>
              </a:r>
            </a:p>
            <a:p>
              <a:pPr algn="l">
                <a:lnSpc>
                  <a:spcPts val="362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19482" y="4167919"/>
            <a:ext cx="13168518" cy="2429344"/>
            <a:chOff x="0" y="0"/>
            <a:chExt cx="17558024" cy="323912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7558024" cy="974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86"/>
                </a:lnSpc>
              </a:pPr>
              <a:r>
                <a:rPr lang="en-US" sz="4604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Sintomas e Demanda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19648"/>
              <a:ext cx="17558024" cy="1919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P</a:t>
              </a:r>
              <a:r>
                <a:rPr lang="en-US" b="true" sz="300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redominantes: nariz entupido (17%), tosse (15%), dor de garganta (12%)</a:t>
              </a:r>
            </a:p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Graves: dificuldade respiratória (5%), dor no peito (4%)</a:t>
              </a:r>
            </a:p>
            <a:p>
              <a:pPr algn="l">
                <a:lnSpc>
                  <a:spcPts val="362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5230354" y="7205977"/>
            <a:ext cx="32999238" cy="5857972"/>
          </a:xfrm>
          <a:custGeom>
            <a:avLst/>
            <a:gdLst/>
            <a:ahLst/>
            <a:cxnLst/>
            <a:rect r="r" b="b" t="t" l="l"/>
            <a:pathLst>
              <a:path h="5857972" w="32999238">
                <a:moveTo>
                  <a:pt x="0" y="0"/>
                </a:moveTo>
                <a:lnTo>
                  <a:pt x="32999239" y="0"/>
                </a:lnTo>
                <a:lnTo>
                  <a:pt x="32999239" y="5857972"/>
                </a:lnTo>
                <a:lnTo>
                  <a:pt x="0" y="585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28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19482" y="7205977"/>
            <a:ext cx="13168518" cy="2454072"/>
            <a:chOff x="0" y="0"/>
            <a:chExt cx="17558024" cy="32720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17558024" cy="973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79"/>
                </a:lnSpc>
              </a:pPr>
              <a:r>
                <a:rPr lang="en-US" sz="4599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Capacidade Regional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362144"/>
              <a:ext cx="17558024" cy="1909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8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Maio</a:t>
              </a:r>
              <a:r>
                <a:rPr lang="en-US" b="true" sz="299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r potencial privado: Sul e Centro-Oeste</a:t>
              </a:r>
            </a:p>
            <a:p>
              <a:pPr algn="l" marL="647700" indent="-323850" lvl="1">
                <a:lnSpc>
                  <a:spcPts val="38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Nordeste e Norte: mais dependentes do SUS</a:t>
              </a:r>
            </a:p>
            <a:p>
              <a:pPr algn="l">
                <a:lnSpc>
                  <a:spcPts val="362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4438650"/>
            <a:ext cx="4590864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460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Conclusões e Direcionamentos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986437"/>
            <a:ext cx="16230600" cy="0"/>
          </a:xfrm>
          <a:prstGeom prst="line">
            <a:avLst/>
          </a:prstGeom>
          <a:ln cap="rnd" w="38100">
            <a:solidFill>
              <a:srgbClr val="00949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 rot="0">
            <a:off x="-132159" y="0"/>
            <a:ext cx="18552319" cy="257889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84547"/>
            <a:ext cx="12175861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Ações para prevenção</a:t>
            </a:r>
          </a:p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 novos surtos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960833"/>
            <a:ext cx="16230600" cy="3300890"/>
            <a:chOff x="0" y="0"/>
            <a:chExt cx="21640800" cy="44011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53161"/>
              <a:ext cx="21640800" cy="324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381761" indent="-460587" lvl="2">
                <a:lnSpc>
                  <a:spcPts val="3840"/>
                </a:lnSpc>
                <a:buFont typeface="Arial"/>
                <a:buChar char="⚬"/>
              </a:pPr>
              <a:r>
                <a:rPr lang="en-US" b="true" sz="3200">
                  <a:solidFill>
                    <a:srgbClr val="00000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Reforçar a estrutura para atendimento de casos leves e moderados, que representam a maioria dos sintomas relatados.</a:t>
              </a:r>
            </a:p>
            <a:p>
              <a:pPr algn="l" marL="1381761" indent="-460587" lvl="2">
                <a:lnSpc>
                  <a:spcPts val="3840"/>
                </a:lnSpc>
                <a:buFont typeface="Arial"/>
                <a:buChar char="⚬"/>
              </a:pPr>
              <a:r>
                <a:rPr lang="en-US" b="true" sz="3200">
                  <a:solidFill>
                    <a:srgbClr val="00000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Preparar salas de triagem e atendimento rápido para sintomas comuns, como tosse, dor de garganta e febre, a fim de evitar sobrecarga em setores críticos.</a:t>
              </a:r>
            </a:p>
            <a:p>
              <a:pPr algn="l">
                <a:lnSpc>
                  <a:spcPts val="384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7348534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b="true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Infraestrutura e Capacidade de Atendimento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614635"/>
            <a:ext cx="16230600" cy="3786665"/>
            <a:chOff x="0" y="0"/>
            <a:chExt cx="21640800" cy="50488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53161"/>
              <a:ext cx="21640800" cy="389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381761" indent="-460587" lvl="2">
                <a:lnSpc>
                  <a:spcPts val="3840"/>
                </a:lnSpc>
                <a:buFont typeface="Arial"/>
                <a:buChar char="⚬"/>
              </a:pPr>
              <a:r>
                <a:rPr lang="en-US" b="true" sz="3200">
                  <a:solidFill>
                    <a:srgbClr val="00000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Ampliar e garantir a disponibilidade de leitos de UTI, considerando que 5% dos pacientes podem apresentar dificuldade para respirar e 4% podem ter dor no peito, exigindo suporte ventilatório e acompanhamento intensivo.</a:t>
              </a:r>
            </a:p>
            <a:p>
              <a:pPr algn="l" marL="1381761" indent="-460587" lvl="2">
                <a:lnSpc>
                  <a:spcPts val="3840"/>
                </a:lnSpc>
                <a:buFont typeface="Arial"/>
                <a:buChar char="⚬"/>
              </a:pPr>
              <a:r>
                <a:rPr lang="en-US" b="true" sz="3200">
                  <a:solidFill>
                    <a:srgbClr val="00000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Reforçar o estoque de equipamentos respiratórios (ventiladores, oxigênio) e insumos necessários para o manejo de quadros graves.</a:t>
              </a:r>
            </a:p>
            <a:p>
              <a:pPr algn="l">
                <a:lnSpc>
                  <a:spcPts val="384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17348534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b="true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Preparação para Casos Graves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986437"/>
            <a:ext cx="16230600" cy="0"/>
          </a:xfrm>
          <a:prstGeom prst="line">
            <a:avLst/>
          </a:prstGeom>
          <a:ln cap="rnd" w="38100">
            <a:solidFill>
              <a:srgbClr val="00949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 rot="0">
            <a:off x="-132159" y="0"/>
            <a:ext cx="18552319" cy="257889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84547"/>
            <a:ext cx="12175861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Ações para prevenção</a:t>
            </a:r>
          </a:p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 novos surtos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146571"/>
            <a:ext cx="16230600" cy="2815115"/>
            <a:chOff x="0" y="0"/>
            <a:chExt cx="21640800" cy="37534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53161"/>
              <a:ext cx="21640800" cy="260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381761" indent="-460587" lvl="2">
                <a:lnSpc>
                  <a:spcPts val="3840"/>
                </a:lnSpc>
                <a:buFont typeface="Arial"/>
                <a:buChar char="⚬"/>
              </a:pPr>
              <a:r>
                <a:rPr lang="en-US" b="true" sz="3200">
                  <a:solidFill>
                    <a:srgbClr val="00000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Capacitar profissionais de saúde para o diagnóstico rápido e o monitoramento de sintomas críticos, priorizando a identificação precoce de complicações.</a:t>
              </a:r>
            </a:p>
            <a:p>
              <a:pPr algn="l">
                <a:lnSpc>
                  <a:spcPts val="3840"/>
                </a:lnSpc>
              </a:pPr>
            </a:p>
            <a:p>
              <a:pPr algn="l">
                <a:lnSpc>
                  <a:spcPts val="384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7348534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b="true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Capacitação da Equipe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614635"/>
            <a:ext cx="16230600" cy="3786665"/>
            <a:chOff x="0" y="0"/>
            <a:chExt cx="21640800" cy="50488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53161"/>
              <a:ext cx="21640800" cy="389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381761" indent="-460587" lvl="2">
                <a:lnSpc>
                  <a:spcPts val="3840"/>
                </a:lnSpc>
                <a:buFont typeface="Arial"/>
                <a:buChar char="⚬"/>
              </a:pPr>
              <a:r>
                <a:rPr lang="en-US" b="true" sz="3200">
                  <a:solidFill>
                    <a:srgbClr val="00000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Implementar um sistema de triagem avançada para diferenciar casos leves e graves, garantindo atendimento eficiente.</a:t>
              </a:r>
            </a:p>
            <a:p>
              <a:pPr algn="l" marL="1381761" indent="-460587" lvl="2">
                <a:lnSpc>
                  <a:spcPts val="3840"/>
                </a:lnSpc>
                <a:buFont typeface="Arial"/>
                <a:buChar char="⚬"/>
              </a:pPr>
              <a:r>
                <a:rPr lang="en-US" b="true" sz="3200">
                  <a:solidFill>
                    <a:srgbClr val="000000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Estabelecer estratégias de comunicação para orientar a população sobre os sintomas e quando procurar atendimento no hospital, evitando sobrecarga desnecessária.</a:t>
              </a:r>
            </a:p>
            <a:p>
              <a:pPr algn="l">
                <a:lnSpc>
                  <a:spcPts val="384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17348534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b="true">
                  <a:solidFill>
                    <a:srgbClr val="00949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Monitoramento e Prevenção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513122"/>
            <a:ext cx="9917478" cy="2332318"/>
            <a:chOff x="0" y="0"/>
            <a:chExt cx="13223305" cy="31097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3223305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b="true" sz="1200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Obrigado!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53709"/>
              <a:ext cx="13223305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7430399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02249" cy="10287000"/>
            <a:chOff x="0" y="0"/>
            <a:chExt cx="2808415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415" cy="3479800"/>
            </a:xfrm>
            <a:custGeom>
              <a:avLst/>
              <a:gdLst/>
              <a:ahLst/>
              <a:cxnLst/>
              <a:rect r="r" b="b" t="t" l="l"/>
              <a:pathLst>
                <a:path h="3479800" w="2808415">
                  <a:moveTo>
                    <a:pt x="0" y="0"/>
                  </a:moveTo>
                  <a:lnTo>
                    <a:pt x="2808415" y="0"/>
                  </a:lnTo>
                  <a:lnTo>
                    <a:pt x="28084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8302249" cy="10287000"/>
            <a:chOff x="0" y="0"/>
            <a:chExt cx="11069666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19999"/>
            </a:blip>
            <a:srcRect l="13049" t="0" r="33146" b="0"/>
            <a:stretch>
              <a:fillRect/>
            </a:stretch>
          </p:blipFill>
          <p:spPr>
            <a:xfrm flipH="false" flipV="false">
              <a:off x="0" y="0"/>
              <a:ext cx="11069666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2961634"/>
            <a:ext cx="6254443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9"/>
              </a:lnSpc>
            </a:pPr>
            <a:r>
              <a:rPr lang="en-US" sz="50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Objetivo:</a:t>
            </a:r>
          </a:p>
          <a:p>
            <a:pPr algn="ctr">
              <a:lnSpc>
                <a:spcPts val="6119"/>
              </a:lnSpc>
            </a:pPr>
          </a:p>
          <a:p>
            <a:pPr algn="ctr">
              <a:lnSpc>
                <a:spcPts val="4680"/>
              </a:lnSpc>
            </a:pPr>
            <a:r>
              <a:rPr lang="en-US" b="true" sz="39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Oferecer um panorama detalhado dos principais indicadores relacionados à COVID-19.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58589" y="1373787"/>
            <a:ext cx="7559277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Id</a:t>
            </a:r>
            <a:r>
              <a:rPr lang="en-US" b="true" sz="320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entificar o perfil dos potenciais pacientes.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58589" y="7013733"/>
            <a:ext cx="7559277" cy="156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Prop</a:t>
            </a:r>
            <a:r>
              <a:rPr lang="en-US" b="true" sz="320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or diretrizes práticas para enfrentar novas ondas de contaminação.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8589" y="3146010"/>
            <a:ext cx="7559277" cy="314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Abordar fatores como volume de participantes, perfil sociodemográfico, sintomas predominantes, capacidade de acesso ao sistema de saúde e características econômicas.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4819" y="771525"/>
            <a:ext cx="91098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Panorama Geral da Pesquisa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49799"/>
            <a:ext cx="3704604" cy="166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b="true" sz="3403">
                <a:solidFill>
                  <a:srgbClr val="6CE5E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pesquisa contou com 1.157.984 participantes.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846882" y="0"/>
            <a:ext cx="5441118" cy="10287000"/>
            <a:chOff x="0" y="0"/>
            <a:chExt cx="7254825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44179" t="0" r="22431" b="0"/>
            <a:stretch>
              <a:fillRect/>
            </a:stretch>
          </p:blipFill>
          <p:spPr>
            <a:xfrm flipH="false" flipV="false">
              <a:off x="0" y="0"/>
              <a:ext cx="7254825" cy="13716000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flipV="true">
            <a:off x="1028700" y="1476375"/>
            <a:ext cx="11224341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7282691"/>
            <a:ext cx="11224341" cy="1481262"/>
            <a:chOff x="0" y="0"/>
            <a:chExt cx="14965788" cy="19750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16446"/>
              <a:ext cx="14965788" cy="1258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2"/>
                </a:lnSpc>
              </a:pPr>
              <a:r>
                <a:rPr lang="en-US" b="true" sz="2924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A amostra é significativa e a análise foi realizada sob diferentes perspectivas demográficas, econômicas e geográficas.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2700"/>
              <a:ext cx="14965788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04455" y="1446949"/>
            <a:ext cx="8671186" cy="5674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80592" y="238125"/>
            <a:ext cx="910987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Faixa Etária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6714607" cy="10287000"/>
            <a:chOff x="0" y="0"/>
            <a:chExt cx="89528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40272" t="0" r="18523" b="0"/>
            <a:stretch>
              <a:fillRect/>
            </a:stretch>
          </p:blipFill>
          <p:spPr>
            <a:xfrm flipH="false" flipV="false">
              <a:off x="0" y="0"/>
              <a:ext cx="8952809" cy="13716000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7780592" y="1038225"/>
            <a:ext cx="910987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780592" y="6962108"/>
            <a:ext cx="9109870" cy="2787774"/>
            <a:chOff x="0" y="0"/>
            <a:chExt cx="12146493" cy="371703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25971"/>
              <a:ext cx="12146493" cy="2966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2"/>
                </a:lnSpc>
              </a:pPr>
              <a:r>
                <a:rPr lang="en-US" sz="27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 maioria dos participantes está na faixa de 26 a 59 anos (adultos), seguida pelos idosos.</a:t>
              </a:r>
            </a:p>
            <a:p>
              <a:pPr algn="ctr">
                <a:lnSpc>
                  <a:spcPts val="3542"/>
                </a:lnSpc>
              </a:pPr>
              <a:r>
                <a:rPr lang="en-US" sz="27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Crianças e adolescentes têm menor representatividade, o que pode ser relevante ao considerar a exposição ou impacto da COVID-19.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12700"/>
              <a:ext cx="12146493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63225" y="519744"/>
            <a:ext cx="9736726" cy="6970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5416" y="358183"/>
            <a:ext cx="917716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sz="312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Distribuição Regional</a:t>
            </a:r>
          </a:p>
          <a:p>
            <a:pPr algn="ctr">
              <a:lnSpc>
                <a:spcPts val="3746"/>
              </a:lnSpc>
            </a:pPr>
          </a:p>
        </p:txBody>
      </p:sp>
      <p:sp>
        <p:nvSpPr>
          <p:cNvPr name="AutoShape 3" id="3"/>
          <p:cNvSpPr/>
          <p:nvPr/>
        </p:nvSpPr>
        <p:spPr>
          <a:xfrm flipV="true">
            <a:off x="1533290" y="996556"/>
            <a:ext cx="15357172" cy="3214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33290" y="7298502"/>
            <a:ext cx="15357172" cy="2322002"/>
            <a:chOff x="0" y="0"/>
            <a:chExt cx="20476229" cy="309600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25971"/>
              <a:ext cx="20476229" cy="237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2"/>
                </a:lnSpc>
              </a:pPr>
              <a:r>
                <a:rPr lang="en-US" sz="27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 maior parte dos participantes reside nas regiões Nordeste e Sudeste, que juntas representam aproximadamente 60% do total. Essas regiões devem ser priorizadas em ações e estratégias hospitalares, pois concentram um volume significativo da população atendida.</a:t>
              </a:r>
            </a:p>
            <a:p>
              <a:pPr algn="ctr">
                <a:lnSpc>
                  <a:spcPts val="3542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2700"/>
              <a:ext cx="20476229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9643" y="690907"/>
            <a:ext cx="7208716" cy="68719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581150"/>
            <a:ext cx="16230600" cy="0"/>
          </a:xfrm>
          <a:prstGeom prst="line">
            <a:avLst/>
          </a:prstGeom>
          <a:ln cap="flat" w="9525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92307" y="406126"/>
            <a:ext cx="16903386" cy="9474749"/>
          </a:xfrm>
          <a:custGeom>
            <a:avLst/>
            <a:gdLst/>
            <a:ahLst/>
            <a:cxnLst/>
            <a:rect r="r" b="b" t="t" l="l"/>
            <a:pathLst>
              <a:path h="9474749" w="16903386">
                <a:moveTo>
                  <a:pt x="0" y="0"/>
                </a:moveTo>
                <a:lnTo>
                  <a:pt x="16903386" y="0"/>
                </a:lnTo>
                <a:lnTo>
                  <a:pt x="16903386" y="9474748"/>
                </a:lnTo>
                <a:lnTo>
                  <a:pt x="0" y="9474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" t="0" r="-1123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6463"/>
            <a:ext cx="16230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Média Salarial por Faixa Etária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8" y="2436650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8" y="3151984"/>
            <a:ext cx="4960564" cy="5116508"/>
            <a:chOff x="0" y="0"/>
            <a:chExt cx="6614086" cy="68220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6614086" cy="260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60"/>
                </a:lnSpc>
              </a:pPr>
              <a:r>
                <a:rPr lang="en-US" sz="4300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Faixas 13-17 (Adolescente) e 18-25 (Jovem)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26285"/>
              <a:ext cx="6614086" cy="389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As faixas mais jovens têm médias bem menores, com R$ 27,42 e R$ 478,06, indicando baixa inserção ou salários iniciais no mercado de trabalho.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6439547" y="2828202"/>
            <a:ext cx="0" cy="608799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107806" y="2828202"/>
            <a:ext cx="0" cy="608799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889822" y="3232946"/>
            <a:ext cx="4679822" cy="4954583"/>
            <a:chOff x="0" y="0"/>
            <a:chExt cx="6239762" cy="660611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239762" cy="173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59"/>
                </a:lnSpc>
              </a:pPr>
              <a:r>
                <a:rPr lang="en-US" sz="4299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Faixa 26-59 anos (Adulto)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62685"/>
              <a:ext cx="6239762" cy="454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</a:p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A faixa etária 26-59 anos apresenta a maior média salarial (R$ 1.268,86), destacando-se como a mais economicamente ativa.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45968" y="3791751"/>
            <a:ext cx="4616593" cy="3836973"/>
            <a:chOff x="0" y="0"/>
            <a:chExt cx="6155457" cy="511596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155457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59"/>
                </a:lnSpc>
              </a:pPr>
              <a:r>
                <a:rPr lang="en-US" sz="4299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Faixa 60+ (Idoso)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20239"/>
              <a:ext cx="6155457" cy="389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5"/>
                </a:lnSpc>
              </a:pPr>
            </a:p>
            <a:p>
              <a:pPr algn="l">
                <a:lnSpc>
                  <a:spcPts val="3835"/>
                </a:lnSpc>
              </a:pPr>
              <a:r>
                <a:rPr lang="en-US" sz="3196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A faixa 60+ possui uma média de R$ 398,81, provavelmente refletindo aposentadorias ou pensões.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EFF4F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1161" y="1908545"/>
            <a:ext cx="7737688" cy="85108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26034" y="686320"/>
            <a:ext cx="64079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00949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Plano de Saúde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60977" y="3127681"/>
            <a:ext cx="7814872" cy="504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7"/>
              </a:lnSpc>
            </a:pPr>
            <a:r>
              <a:rPr lang="en-US" sz="336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 grande maioria dos participantes (77%) não possui plano de saúde, reforçando a dependência dessa população em relação ao Sistema Único de Saúde (SUS).</a:t>
            </a:r>
          </a:p>
          <a:p>
            <a:pPr algn="just">
              <a:lnSpc>
                <a:spcPts val="4037"/>
              </a:lnSpc>
            </a:pPr>
          </a:p>
          <a:p>
            <a:pPr algn="just">
              <a:lnSpc>
                <a:spcPts val="4037"/>
              </a:lnSpc>
            </a:pPr>
            <a:r>
              <a:rPr lang="en-US" sz="336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Apenas 22% possuem cobertura, o que representa uma minoria, principalmente entre os grupos de menor renda e nas regiões com menores médias salariais.</a:t>
            </a:r>
          </a:p>
          <a:p>
            <a:pPr algn="just">
              <a:lnSpc>
                <a:spcPts val="4037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1326034" y="1662632"/>
            <a:ext cx="6407944" cy="0"/>
          </a:xfrm>
          <a:prstGeom prst="line">
            <a:avLst/>
          </a:prstGeom>
          <a:ln cap="flat" w="9525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60468" y="471487"/>
            <a:ext cx="1314202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Busca por Atendimento Médico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8" y="2436650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642172" y="3266295"/>
            <a:ext cx="4978614" cy="2820983"/>
            <a:chOff x="0" y="0"/>
            <a:chExt cx="6638152" cy="37613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6638152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15.180 (1,31%)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475310"/>
              <a:ext cx="6638152" cy="228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b="true" sz="3800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Buscaram um estabelecimento de saúde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351659" y="2828202"/>
            <a:ext cx="0" cy="428552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1936356" y="2828202"/>
            <a:ext cx="0" cy="428552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7344566"/>
            <a:ext cx="16230600" cy="2660457"/>
            <a:chOff x="0" y="0"/>
            <a:chExt cx="21640800" cy="354727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16446"/>
              <a:ext cx="21640800" cy="2830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52"/>
                </a:lnSpc>
              </a:pPr>
              <a:r>
                <a:rPr lang="en-US" sz="34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 baixo percentual de pessoas que buscaram atendimento médico, comparado ao total de participantes, indica que muitos indivíduos podem ter subestimado a gravidade dos sintomas ou enfrentado barreiras ao acesso à saúde.</a:t>
              </a:r>
            </a:p>
            <a:p>
              <a:pPr algn="ctr">
                <a:lnSpc>
                  <a:spcPts val="3542"/>
                </a:lnSpc>
              </a:pP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12700"/>
              <a:ext cx="21640800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8" y="3266295"/>
            <a:ext cx="5035502" cy="2840163"/>
            <a:chOff x="0" y="0"/>
            <a:chExt cx="6714002" cy="37868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714002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b="true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49.641 (4,29%)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00885"/>
              <a:ext cx="6714002" cy="228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Não buscaram atendimento médico</a:t>
              </a:r>
            </a:p>
            <a:p>
              <a:pPr algn="ctr">
                <a:lnSpc>
                  <a:spcPts val="45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22143" y="3285476"/>
            <a:ext cx="4978614" cy="2249483"/>
            <a:chOff x="0" y="0"/>
            <a:chExt cx="6638152" cy="299931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6638152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6CE5E8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25 (-0,01%)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75310"/>
              <a:ext cx="6638152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 b="true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Ignoraram</a:t>
              </a:r>
            </a:p>
            <a:p>
              <a:pPr algn="ctr">
                <a:lnSpc>
                  <a:spcPts val="4560"/>
                </a:lnSpc>
              </a:pPr>
              <a:r>
                <a:rPr lang="en-US" b="true" sz="3800">
                  <a:solidFill>
                    <a:srgbClr val="F3FC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os sintomas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DAGZlkdn6JM</dc:identifier>
  <dcterms:modified xsi:type="dcterms:W3CDTF">2011-08-01T06:04:30Z</dcterms:modified>
  <cp:revision>1</cp:revision>
  <dc:title>Tech Challenge - Fase 3</dc:title>
</cp:coreProperties>
</file>